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6" r:id="rId3"/>
    <p:sldId id="257" r:id="rId4"/>
    <p:sldId id="258" r:id="rId5"/>
    <p:sldId id="259" r:id="rId6"/>
    <p:sldId id="260" r:id="rId7"/>
    <p:sldId id="273" r:id="rId8"/>
    <p:sldId id="264" r:id="rId9"/>
    <p:sldId id="275" r:id="rId10"/>
    <p:sldId id="261" r:id="rId11"/>
    <p:sldId id="262" r:id="rId12"/>
    <p:sldId id="271" r:id="rId13"/>
    <p:sldId id="272" r:id="rId14"/>
    <p:sldId id="274" r:id="rId15"/>
    <p:sldId id="263" r:id="rId16"/>
    <p:sldId id="270" r:id="rId17"/>
    <p:sldId id="268" r:id="rId18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C7428"/>
    <a:srgbClr val="C9492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1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70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3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55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03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89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716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03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57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46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81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3695-F490-40CD-9491-7988A0D68E0C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6E2BF-3D43-4628-8E2A-E926800891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847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539496" y="2158032"/>
            <a:ext cx="6353834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GB" sz="5400" dirty="0">
                <a:solidFill>
                  <a:schemeClr val="tx1"/>
                </a:solidFill>
                <a:latin typeface="Tw Cen MT Condensed" panose="020B0606020104020203"/>
              </a:rPr>
              <a:t>Routing and Scheduling </a:t>
            </a:r>
          </a:p>
          <a:p>
            <a:pPr lvl="0">
              <a:defRPr/>
            </a:pPr>
            <a:r>
              <a:rPr lang="en-GB" sz="5400" dirty="0">
                <a:solidFill>
                  <a:schemeClr val="tx1"/>
                </a:solidFill>
                <a:latin typeface="Tw Cen MT Condensed" panose="020B0606020104020203"/>
              </a:rPr>
              <a:t>in Community Nursing</a:t>
            </a:r>
            <a:endParaRPr kumimoji="0" lang="en-GB" sz="5400" b="0" i="0" u="none" strike="noStrike" kern="1200" cap="all" spc="2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 Condensed" panose="020B0606020104020203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242810" y="2192457"/>
            <a:ext cx="4708398" cy="1655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Carlos Lamas Fernández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lang="es-ES" sz="1800" b="1" dirty="0">
                <a:solidFill>
                  <a:schemeClr val="tx1"/>
                </a:solidFill>
                <a:latin typeface="Tw Cen MT" panose="020B0602020104020603"/>
              </a:rPr>
              <a:t>Thomas Monks</a:t>
            </a:r>
            <a:endParaRPr kumimoji="0" lang="es-E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" panose="020B0602020104020603"/>
            </a:endParaRPr>
          </a:p>
          <a:p>
            <a:r>
              <a:rPr lang="en-GB" dirty="0"/>
              <a:t>NIHR CLAHRC Wessex</a:t>
            </a:r>
            <a:r>
              <a:rPr lang="en-GB" dirty="0">
                <a:solidFill>
                  <a:schemeClr val="tx1"/>
                </a:solidFill>
                <a:latin typeface="Tw Cen MT" panose="020B0602020104020603"/>
              </a:rPr>
              <a:t> , University of Southampton</a:t>
            </a:r>
            <a:br>
              <a:rPr lang="en-GB" dirty="0">
                <a:solidFill>
                  <a:schemeClr val="tx1"/>
                </a:solidFill>
                <a:latin typeface="Tw Cen MT" panose="020B0602020104020603"/>
              </a:rPr>
            </a:br>
            <a:endParaRPr lang="en-GB" dirty="0"/>
          </a:p>
          <a:p>
            <a:r>
              <a:rPr lang="en-GB" sz="1800" b="1" dirty="0">
                <a:solidFill>
                  <a:schemeClr val="tx1"/>
                </a:solidFill>
                <a:latin typeface="Tw Cen MT" panose="020B0602020104020603"/>
              </a:rPr>
              <a:t>Toni </a:t>
            </a:r>
            <a:r>
              <a:rPr lang="en-GB" sz="1800" b="1" dirty="0" err="1">
                <a:solidFill>
                  <a:schemeClr val="tx1"/>
                </a:solidFill>
                <a:latin typeface="Tw Cen MT" panose="020B0602020104020603"/>
              </a:rPr>
              <a:t>Martínez</a:t>
            </a:r>
            <a:r>
              <a:rPr lang="en-GB" sz="1800" b="1" dirty="0">
                <a:solidFill>
                  <a:schemeClr val="tx1"/>
                </a:solidFill>
                <a:latin typeface="Tw Cen MT" panose="020B0602020104020603"/>
              </a:rPr>
              <a:t>-Sykora</a:t>
            </a:r>
          </a:p>
          <a:p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CORMSIS,</a:t>
            </a:r>
            <a:r>
              <a:rPr kumimoji="0" lang="en-GB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University of Southampton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7045237" y="2210582"/>
            <a:ext cx="1" cy="1619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590" y="5220643"/>
            <a:ext cx="2416939" cy="11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7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Currently used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3" t="3242" r="19420" b="4309"/>
          <a:stretch/>
        </p:blipFill>
        <p:spPr>
          <a:xfrm>
            <a:off x="385354" y="1946366"/>
            <a:ext cx="2945675" cy="4428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8978">
            <a:off x="4604653" y="2073193"/>
            <a:ext cx="7115465" cy="4225746"/>
          </a:xfrm>
          <a:prstGeom prst="snip2DiagRect">
            <a:avLst>
              <a:gd name="adj1" fmla="val 0"/>
              <a:gd name="adj2" fmla="val 870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46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approach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3738" y="1586412"/>
            <a:ext cx="3722478" cy="2764370"/>
          </a:xfrm>
          <a:prstGeom prst="roundRect">
            <a:avLst>
              <a:gd name="adj" fmla="val 1070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needed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needed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window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Dependency with other services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Preferences</a:t>
            </a:r>
          </a:p>
        </p:txBody>
      </p:sp>
      <p:sp>
        <p:nvSpPr>
          <p:cNvPr id="28" name="Right Arrow 27"/>
          <p:cNvSpPr/>
          <p:nvPr/>
        </p:nvSpPr>
        <p:spPr>
          <a:xfrm rot="8575163">
            <a:off x="2562416" y="4520783"/>
            <a:ext cx="2507104" cy="2671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GB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1551197" y="4733752"/>
            <a:ext cx="653219" cy="3479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GB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654" y="4350782"/>
            <a:ext cx="2000858" cy="396672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4232550" y="1519782"/>
            <a:ext cx="2976316" cy="2739256"/>
          </a:xfrm>
          <a:prstGeom prst="roundRect">
            <a:avLst>
              <a:gd name="adj" fmla="val 1211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Staff information</a:t>
            </a:r>
            <a:br>
              <a:rPr lang="en-GB" dirty="0"/>
            </a:br>
            <a:endParaRPr lang="en-GB" dirty="0"/>
          </a:p>
          <a:p>
            <a:r>
              <a:rPr lang="en-GB" dirty="0"/>
              <a:t>Starting location</a:t>
            </a:r>
          </a:p>
          <a:p>
            <a:r>
              <a:rPr lang="en-GB" dirty="0"/>
              <a:t>Skills / Band</a:t>
            </a:r>
          </a:p>
          <a:p>
            <a:r>
              <a:rPr lang="en-GB" dirty="0"/>
              <a:t>Working shift</a:t>
            </a:r>
          </a:p>
          <a:p>
            <a:r>
              <a:rPr lang="en-GB" dirty="0"/>
              <a:t>Preferences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871" y="5204149"/>
            <a:ext cx="1801657" cy="1625408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3128305" y="5871046"/>
            <a:ext cx="1094763" cy="25110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GB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ight Arrow 34"/>
          <p:cNvSpPr/>
          <p:nvPr/>
        </p:nvSpPr>
        <p:spPr>
          <a:xfrm rot="20643066">
            <a:off x="6230633" y="5410238"/>
            <a:ext cx="1315409" cy="25110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GB" sz="2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5200" y="3096427"/>
            <a:ext cx="4359625" cy="3071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 2"/>
          <p:cNvGrpSpPr/>
          <p:nvPr/>
        </p:nvGrpSpPr>
        <p:grpSpPr>
          <a:xfrm>
            <a:off x="4697175" y="4860991"/>
            <a:ext cx="1092723" cy="1732062"/>
            <a:chOff x="4697175" y="4860991"/>
            <a:chExt cx="1092723" cy="1732062"/>
          </a:xfrm>
        </p:grpSpPr>
        <p:grpSp>
          <p:nvGrpSpPr>
            <p:cNvPr id="2" name="Group 1"/>
            <p:cNvGrpSpPr/>
            <p:nvPr/>
          </p:nvGrpSpPr>
          <p:grpSpPr>
            <a:xfrm>
              <a:off x="4697175" y="4860991"/>
              <a:ext cx="1086885" cy="604328"/>
              <a:chOff x="4786937" y="4534690"/>
              <a:chExt cx="1086885" cy="604328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86937" y="4534690"/>
                <a:ext cx="600551" cy="604328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4059" y="4581127"/>
                <a:ext cx="529763" cy="529763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4703013" y="5412525"/>
              <a:ext cx="1086885" cy="604328"/>
              <a:chOff x="4786937" y="4534690"/>
              <a:chExt cx="1086885" cy="604328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86937" y="4534690"/>
                <a:ext cx="600551" cy="60432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4059" y="4581127"/>
                <a:ext cx="529763" cy="529763"/>
              </a:xfrm>
              <a:prstGeom prst="rect">
                <a:avLst/>
              </a:prstGeom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4697175" y="5988725"/>
              <a:ext cx="1086885" cy="604328"/>
              <a:chOff x="4786937" y="4534690"/>
              <a:chExt cx="1086885" cy="604328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86937" y="4534690"/>
                <a:ext cx="600551" cy="604328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4059" y="4581127"/>
                <a:ext cx="529763" cy="5297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7981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4" grpId="0" animBg="1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265" y="2977905"/>
            <a:ext cx="2755924" cy="2486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50893" y="4678802"/>
            <a:ext cx="1562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n w="28575">
                  <a:noFill/>
                </a:ln>
                <a:latin typeface="Arial Black" panose="020B0A04020102020204" pitchFamily="34" charset="0"/>
                <a:cs typeface="Adobe Arabic" panose="02040503050201020203" pitchFamily="18" charset="-78"/>
              </a:rPr>
              <a:t>GRASP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25" y="2977905"/>
            <a:ext cx="2758064" cy="248225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9230360" y="1467168"/>
            <a:ext cx="2123440" cy="883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Randomised constructive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230360" y="2612145"/>
            <a:ext cx="2123440" cy="883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Local Search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7406640" y="2245360"/>
            <a:ext cx="1259840" cy="437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9230360" y="3757122"/>
            <a:ext cx="2123440" cy="883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Path Relinking</a:t>
            </a:r>
          </a:p>
        </p:txBody>
      </p:sp>
    </p:spTree>
    <p:extLst>
      <p:ext uri="{BB962C8B-B14F-4D97-AF65-F5344CB8AC3E}">
        <p14:creationId xmlns:p14="http://schemas.microsoft.com/office/powerpoint/2010/main" val="243274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-0.00078 -0.340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Randomised Constructive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707078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Select a random nurse ordering</a:t>
            </a:r>
            <a:br>
              <a:rPr lang="en-GB" sz="3200" dirty="0"/>
            </a:b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Start one route for each nurse</a:t>
            </a:r>
            <a:br>
              <a:rPr lang="en-GB" sz="3200" dirty="0"/>
            </a:b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Evaluate all possible insertions</a:t>
            </a:r>
            <a:br>
              <a:rPr lang="en-GB" sz="3200" dirty="0"/>
            </a:b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Generate a RCL with the top %</a:t>
            </a:r>
            <a:br>
              <a:rPr lang="en-GB" sz="3200" dirty="0"/>
            </a:b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Add randomly one service from the RCL</a:t>
            </a:r>
          </a:p>
        </p:txBody>
      </p:sp>
    </p:spTree>
    <p:extLst>
      <p:ext uri="{BB962C8B-B14F-4D97-AF65-F5344CB8AC3E}">
        <p14:creationId xmlns:p14="http://schemas.microsoft.com/office/powerpoint/2010/main" val="10015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Search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65400" y="2570480"/>
            <a:ext cx="1859280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Move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095240" y="2570480"/>
            <a:ext cx="2037080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Exchange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25080" y="2570480"/>
            <a:ext cx="1859280" cy="1341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Remove &amp; Reinsert dependent services</a:t>
            </a:r>
          </a:p>
        </p:txBody>
      </p:sp>
    </p:spTree>
    <p:extLst>
      <p:ext uri="{BB962C8B-B14F-4D97-AF65-F5344CB8AC3E}">
        <p14:creationId xmlns:p14="http://schemas.microsoft.com/office/powerpoint/2010/main" val="98667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r>
              <a:rPr lang="en-GB" dirty="0"/>
              <a:t>Preliminary computational results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67968" y="1457451"/>
            <a:ext cx="2417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Mankowska</a:t>
            </a:r>
            <a:r>
              <a:rPr lang="es-ES" dirty="0"/>
              <a:t> et al (2014)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13994" y="1457451"/>
            <a:ext cx="2390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Haddadene</a:t>
            </a:r>
            <a:r>
              <a:rPr lang="en-GB" dirty="0"/>
              <a:t> et al (2016</a:t>
            </a:r>
            <a:r>
              <a:rPr lang="es-ES" dirty="0"/>
              <a:t>)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336494"/>
              </p:ext>
            </p:extLst>
          </p:nvPr>
        </p:nvGraphicFramePr>
        <p:xfrm>
          <a:off x="322772" y="1993807"/>
          <a:ext cx="2346864" cy="4351334"/>
        </p:xfrm>
        <a:graphic>
          <a:graphicData uri="http://schemas.openxmlformats.org/drawingml/2006/table">
            <a:tbl>
              <a:tblPr/>
              <a:tblGrid>
                <a:gridCol w="626883">
                  <a:extLst>
                    <a:ext uri="{9D8B030D-6E8A-4147-A177-3AD203B41FA5}">
                      <a16:colId xmlns:a16="http://schemas.microsoft.com/office/drawing/2014/main" val="2724741325"/>
                    </a:ext>
                  </a:extLst>
                </a:gridCol>
                <a:gridCol w="246257">
                  <a:extLst>
                    <a:ext uri="{9D8B030D-6E8A-4147-A177-3AD203B41FA5}">
                      <a16:colId xmlns:a16="http://schemas.microsoft.com/office/drawing/2014/main" val="3267926352"/>
                    </a:ext>
                  </a:extLst>
                </a:gridCol>
                <a:gridCol w="615885">
                  <a:extLst>
                    <a:ext uri="{9D8B030D-6E8A-4147-A177-3AD203B41FA5}">
                      <a16:colId xmlns:a16="http://schemas.microsoft.com/office/drawing/2014/main" val="4045430457"/>
                    </a:ext>
                  </a:extLst>
                </a:gridCol>
                <a:gridCol w="857839">
                  <a:extLst>
                    <a:ext uri="{9D8B030D-6E8A-4147-A177-3AD203B41FA5}">
                      <a16:colId xmlns:a16="http://schemas.microsoft.com/office/drawing/2014/main" val="1894799222"/>
                    </a:ext>
                  </a:extLst>
                </a:gridCol>
              </a:tblGrid>
              <a:tr h="21467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Instance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Lit. Best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GRASP Best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19778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218.2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218.2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137465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239132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A3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737892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A4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186.9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186.9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562136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A5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189.5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189.5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451660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A6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200.1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200.1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487770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A7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011933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A8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127628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A9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222.3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222.3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782857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306895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458.9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428.1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465616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476.2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644103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399.2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407.2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9676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416.8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62631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391.1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371.3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366788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534.7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441.7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755453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B7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355.5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328.7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18043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B8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357.8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361.7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073988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B9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403.8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269023"/>
                  </a:ext>
                </a:extLst>
              </a:tr>
              <a:tr h="21467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B10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462.7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612553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420955"/>
              </p:ext>
            </p:extLst>
          </p:nvPr>
        </p:nvGraphicFramePr>
        <p:xfrm>
          <a:off x="3176857" y="2005307"/>
          <a:ext cx="2346864" cy="4351334"/>
        </p:xfrm>
        <a:graphic>
          <a:graphicData uri="http://schemas.openxmlformats.org/drawingml/2006/table">
            <a:tbl>
              <a:tblPr/>
              <a:tblGrid>
                <a:gridCol w="626883">
                  <a:extLst>
                    <a:ext uri="{9D8B030D-6E8A-4147-A177-3AD203B41FA5}">
                      <a16:colId xmlns:a16="http://schemas.microsoft.com/office/drawing/2014/main" val="2383101236"/>
                    </a:ext>
                  </a:extLst>
                </a:gridCol>
                <a:gridCol w="246257">
                  <a:extLst>
                    <a:ext uri="{9D8B030D-6E8A-4147-A177-3AD203B41FA5}">
                      <a16:colId xmlns:a16="http://schemas.microsoft.com/office/drawing/2014/main" val="669608561"/>
                    </a:ext>
                  </a:extLst>
                </a:gridCol>
                <a:gridCol w="615885">
                  <a:extLst>
                    <a:ext uri="{9D8B030D-6E8A-4147-A177-3AD203B41FA5}">
                      <a16:colId xmlns:a16="http://schemas.microsoft.com/office/drawing/2014/main" val="3276286197"/>
                    </a:ext>
                  </a:extLst>
                </a:gridCol>
                <a:gridCol w="857839">
                  <a:extLst>
                    <a:ext uri="{9D8B030D-6E8A-4147-A177-3AD203B41FA5}">
                      <a16:colId xmlns:a16="http://schemas.microsoft.com/office/drawing/2014/main" val="1893744176"/>
                    </a:ext>
                  </a:extLst>
                </a:gridCol>
              </a:tblGrid>
              <a:tr h="21467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Instance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Lit. Best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GRASP Best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2369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1123.6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951.7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14599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C2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673.8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299273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C3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562.2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325165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C4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580.4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517.9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569826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C5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754.6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661.1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369722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C6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833.8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36269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C7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950611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C8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540.6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897683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C9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608.7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560.6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331081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C10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679.3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608.5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849606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D1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1321.8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1171.6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602526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D2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892.7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764.5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681436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D3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819.4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717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192843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D4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838.2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500377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D5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872.1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779.4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413862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D6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835.2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770.6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990093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D7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706.3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528910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D8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811.4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721.8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589543"/>
                  </a:ext>
                </a:extLst>
              </a:tr>
              <a:tr h="20642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D9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842.7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723.1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394500"/>
                  </a:ext>
                </a:extLst>
              </a:tr>
              <a:tr h="21467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D10</a:t>
                      </a:r>
                    </a:p>
                  </a:txBody>
                  <a:tcPr marL="8257" marR="8257" marT="825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1306.6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1223.3</a:t>
                      </a:r>
                    </a:p>
                  </a:txBody>
                  <a:tcPr marL="8257" marR="8257" marT="825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0456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813250"/>
              </p:ext>
            </p:extLst>
          </p:nvPr>
        </p:nvGraphicFramePr>
        <p:xfrm>
          <a:off x="6258473" y="1993807"/>
          <a:ext cx="2496746" cy="4351333"/>
        </p:xfrm>
        <a:graphic>
          <a:graphicData uri="http://schemas.openxmlformats.org/drawingml/2006/table">
            <a:tbl>
              <a:tblPr/>
              <a:tblGrid>
                <a:gridCol w="777692">
                  <a:extLst>
                    <a:ext uri="{9D8B030D-6E8A-4147-A177-3AD203B41FA5}">
                      <a16:colId xmlns:a16="http://schemas.microsoft.com/office/drawing/2014/main" val="988709007"/>
                    </a:ext>
                  </a:extLst>
                </a:gridCol>
                <a:gridCol w="262961">
                  <a:extLst>
                    <a:ext uri="{9D8B030D-6E8A-4147-A177-3AD203B41FA5}">
                      <a16:colId xmlns:a16="http://schemas.microsoft.com/office/drawing/2014/main" val="3969884842"/>
                    </a:ext>
                  </a:extLst>
                </a:gridCol>
                <a:gridCol w="598050">
                  <a:extLst>
                    <a:ext uri="{9D8B030D-6E8A-4147-A177-3AD203B41FA5}">
                      <a16:colId xmlns:a16="http://schemas.microsoft.com/office/drawing/2014/main" val="1134227703"/>
                    </a:ext>
                  </a:extLst>
                </a:gridCol>
                <a:gridCol w="858043">
                  <a:extLst>
                    <a:ext uri="{9D8B030D-6E8A-4147-A177-3AD203B41FA5}">
                      <a16:colId xmlns:a16="http://schemas.microsoft.com/office/drawing/2014/main" val="1921242579"/>
                    </a:ext>
                  </a:extLst>
                </a:gridCol>
              </a:tblGrid>
              <a:tr h="2186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Instance</a:t>
                      </a:r>
                    </a:p>
                  </a:txBody>
                  <a:tcPr marL="7052" marR="7052" marT="70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</a:t>
                      </a:r>
                    </a:p>
                  </a:txBody>
                  <a:tcPr marL="7052" marR="7052" marT="70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Lit. Best</a:t>
                      </a:r>
                    </a:p>
                  </a:txBody>
                  <a:tcPr marL="7052" marR="7052" marT="705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GRASP Best</a:t>
                      </a:r>
                    </a:p>
                  </a:txBody>
                  <a:tcPr marL="7052" marR="7052" marT="7052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702558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18-4-s-2a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40.13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40.13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60101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18-4-s-2b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81.15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84.36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187993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18-4-s-2c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38.28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36400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18-4-s-2d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55.26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61.91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717315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18-4-m-2a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57.42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57.42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154022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18-4-m-2b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21.31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25.63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307209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18-4-m-2c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49.68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53.88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045901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18-4-m-2d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51.27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51.27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752783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18-4-m-2e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36.39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36.39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63242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18-4-l-2a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18.14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18.14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838016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18-4-l-2b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8.13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264269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18-4-l-2c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27.39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28.47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50144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18-4-l-2d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44.91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44.91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010584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18-4-l-2e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9.78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12.59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69712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45-10-s-3a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-82.01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-78.03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696393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45-10-s-2a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-37.79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-34.86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32883"/>
                  </a:ext>
                </a:extLst>
              </a:tr>
              <a:tr h="211572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45-10-s-3b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-35.74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-35.74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529670"/>
                  </a:ext>
                </a:extLst>
              </a:tr>
              <a:tr h="218625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45-10-s-2b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-97.42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-97.42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029388"/>
                  </a:ext>
                </a:extLst>
              </a:tr>
              <a:tr h="317359">
                <a:tc>
                  <a:txBody>
                    <a:bodyPr/>
                    <a:lstStyle/>
                    <a:p>
                      <a:pPr algn="l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45-10-s-3c</a:t>
                      </a:r>
                    </a:p>
                  </a:txBody>
                  <a:tcPr marL="7052" marR="7052" marT="705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-97.13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-97.13</a:t>
                      </a:r>
                    </a:p>
                  </a:txBody>
                  <a:tcPr marL="7052" marR="7052" marT="705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3917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492874"/>
              </p:ext>
            </p:extLst>
          </p:nvPr>
        </p:nvGraphicFramePr>
        <p:xfrm>
          <a:off x="9112558" y="2004392"/>
          <a:ext cx="2632667" cy="4351337"/>
        </p:xfrm>
        <a:graphic>
          <a:graphicData uri="http://schemas.openxmlformats.org/drawingml/2006/table">
            <a:tbl>
              <a:tblPr/>
              <a:tblGrid>
                <a:gridCol w="778802">
                  <a:extLst>
                    <a:ext uri="{9D8B030D-6E8A-4147-A177-3AD203B41FA5}">
                      <a16:colId xmlns:a16="http://schemas.microsoft.com/office/drawing/2014/main" val="474648548"/>
                    </a:ext>
                  </a:extLst>
                </a:gridCol>
                <a:gridCol w="284835">
                  <a:extLst>
                    <a:ext uri="{9D8B030D-6E8A-4147-A177-3AD203B41FA5}">
                      <a16:colId xmlns:a16="http://schemas.microsoft.com/office/drawing/2014/main" val="3010110501"/>
                    </a:ext>
                  </a:extLst>
                </a:gridCol>
                <a:gridCol w="643483">
                  <a:extLst>
                    <a:ext uri="{9D8B030D-6E8A-4147-A177-3AD203B41FA5}">
                      <a16:colId xmlns:a16="http://schemas.microsoft.com/office/drawing/2014/main" val="2769196632"/>
                    </a:ext>
                  </a:extLst>
                </a:gridCol>
                <a:gridCol w="925547">
                  <a:extLst>
                    <a:ext uri="{9D8B030D-6E8A-4147-A177-3AD203B41FA5}">
                      <a16:colId xmlns:a16="http://schemas.microsoft.com/office/drawing/2014/main" val="966738455"/>
                    </a:ext>
                  </a:extLst>
                </a:gridCol>
              </a:tblGrid>
              <a:tr h="23582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Instance</a:t>
                      </a:r>
                    </a:p>
                  </a:txBody>
                  <a:tcPr marL="7607" marR="7607" marT="760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Pts</a:t>
                      </a:r>
                    </a:p>
                  </a:txBody>
                  <a:tcPr marL="7607" marR="7607" marT="760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Lit. Best</a:t>
                      </a:r>
                    </a:p>
                  </a:txBody>
                  <a:tcPr marL="7607" marR="7607" marT="760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GRASP Best</a:t>
                      </a:r>
                    </a:p>
                  </a:txBody>
                  <a:tcPr marL="7607" marR="7607" marT="7607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783895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45-10-m-4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-96.97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-96.04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034856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45-10-m-2a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-43.1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-43.10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528010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45-10-m-2b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-120.65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-120.65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546222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45-10-m-3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-124.06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-124.06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983962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45-10-l-2a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-107.94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-108.54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241969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45-10-l-2b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-147.27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-147.27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583009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45-10-l-3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-150.64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-150.64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01248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45-10-l-4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-153.63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-154.41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852815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73-16-s-2a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-196.14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-186.22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087974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73-16-s-3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-198.99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-183.99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056064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73-16-s-2b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-196.14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-187.14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578317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73-16-m-3a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-198.99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-192.97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576018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73-16-m-2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-211.8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-211.01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98040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73-16-m-3b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-217.51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-215.11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802815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73-16-l-2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-309.94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-304.63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024935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73-16-l-3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-306.19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-309.65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252396"/>
                  </a:ext>
                </a:extLst>
              </a:tr>
              <a:tr h="228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73-16-l-4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-309.93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-310.01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143671"/>
                  </a:ext>
                </a:extLst>
              </a:tr>
              <a:tr h="235824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73-16-l-5</a:t>
                      </a:r>
                    </a:p>
                  </a:txBody>
                  <a:tcPr marL="7607" marR="7607" marT="760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-308.57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-314.95</a:t>
                      </a:r>
                    </a:p>
                  </a:txBody>
                  <a:tcPr marL="7607" marR="7607" marT="7607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51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39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"/>
            <a:ext cx="12192000" cy="6857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"/>
            <a:ext cx="12192000" cy="6857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"/>
            <a:ext cx="12192000" cy="68574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"/>
            <a:ext cx="12192000" cy="6857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"/>
            <a:ext cx="12192000" cy="6857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"/>
            <a:ext cx="12192000" cy="68574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"/>
            <a:ext cx="12192000" cy="685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9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968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58185"/>
            <a:ext cx="10515600" cy="3020695"/>
          </a:xfrm>
        </p:spPr>
        <p:txBody>
          <a:bodyPr/>
          <a:lstStyle/>
          <a:p>
            <a:pPr marL="0" indent="0">
              <a:buNone/>
            </a:pPr>
            <a:r>
              <a:rPr lang="es-ES" dirty="0" err="1"/>
              <a:t>References</a:t>
            </a:r>
            <a:endParaRPr lang="es-ES" dirty="0"/>
          </a:p>
          <a:p>
            <a:pPr marL="514350" indent="-514350">
              <a:buAutoNum type="arabicPeriod"/>
            </a:pPr>
            <a:r>
              <a:rPr lang="en-GB" sz="1600" dirty="0" err="1">
                <a:effectLst/>
              </a:rPr>
              <a:t>Mankowska</a:t>
            </a:r>
            <a:r>
              <a:rPr lang="en-GB" sz="1600" dirty="0">
                <a:effectLst/>
              </a:rPr>
              <a:t> DS, </a:t>
            </a:r>
            <a:r>
              <a:rPr lang="en-GB" sz="1600" dirty="0" err="1">
                <a:effectLst/>
              </a:rPr>
              <a:t>Meisel</a:t>
            </a:r>
            <a:r>
              <a:rPr lang="en-GB" sz="1600" dirty="0">
                <a:effectLst/>
              </a:rPr>
              <a:t> F, </a:t>
            </a:r>
            <a:r>
              <a:rPr lang="en-GB" sz="1600" dirty="0" err="1">
                <a:effectLst/>
              </a:rPr>
              <a:t>Bierwirth</a:t>
            </a:r>
            <a:r>
              <a:rPr lang="en-GB" sz="1600" dirty="0">
                <a:effectLst/>
              </a:rPr>
              <a:t> C. The home health care routing and scheduling problem with interdependent services. Health Care </a:t>
            </a:r>
            <a:r>
              <a:rPr lang="en-GB" sz="1600" dirty="0" err="1">
                <a:effectLst/>
              </a:rPr>
              <a:t>Manag</a:t>
            </a:r>
            <a:r>
              <a:rPr lang="en-GB" sz="1600" dirty="0">
                <a:effectLst/>
              </a:rPr>
              <a:t> </a:t>
            </a:r>
            <a:r>
              <a:rPr lang="en-GB" sz="1600" dirty="0" err="1">
                <a:effectLst/>
              </a:rPr>
              <a:t>Sci</a:t>
            </a:r>
            <a:r>
              <a:rPr lang="en-GB" sz="1600" dirty="0">
                <a:effectLst/>
              </a:rPr>
              <a:t> 2014</a:t>
            </a:r>
            <a:endParaRPr lang="en-GB" sz="1600" dirty="0"/>
          </a:p>
          <a:p>
            <a:pPr marL="514350" indent="-514350">
              <a:buAutoNum type="arabicPeriod"/>
            </a:pPr>
            <a:r>
              <a:rPr lang="en-GB" sz="1600" dirty="0">
                <a:effectLst/>
              </a:rPr>
              <a:t>Ait </a:t>
            </a:r>
            <a:r>
              <a:rPr lang="en-GB" sz="1600" dirty="0" err="1">
                <a:effectLst/>
              </a:rPr>
              <a:t>Haddadene</a:t>
            </a:r>
            <a:r>
              <a:rPr lang="en-GB" sz="1600" dirty="0">
                <a:effectLst/>
              </a:rPr>
              <a:t> SR, Labadie N, </a:t>
            </a:r>
            <a:r>
              <a:rPr lang="en-GB" sz="1600" dirty="0" err="1">
                <a:effectLst/>
              </a:rPr>
              <a:t>Prodhon</a:t>
            </a:r>
            <a:r>
              <a:rPr lang="en-GB" sz="1600" dirty="0">
                <a:effectLst/>
              </a:rPr>
              <a:t> C. A GRASP × ILS for the vehicle routing problem with time windows, synchronization and precedence constraints. Expert </a:t>
            </a:r>
            <a:r>
              <a:rPr lang="en-GB" sz="1600" dirty="0" err="1">
                <a:effectLst/>
              </a:rPr>
              <a:t>Syst</a:t>
            </a:r>
            <a:r>
              <a:rPr lang="en-GB" sz="1600" dirty="0">
                <a:effectLst/>
              </a:rPr>
              <a:t> </a:t>
            </a:r>
            <a:r>
              <a:rPr lang="en-GB" sz="1600" dirty="0" err="1">
                <a:effectLst/>
              </a:rPr>
              <a:t>Appl</a:t>
            </a:r>
            <a:r>
              <a:rPr lang="en-GB" sz="1600" dirty="0"/>
              <a:t>, </a:t>
            </a:r>
            <a:r>
              <a:rPr lang="en-GB" sz="1600" dirty="0">
                <a:effectLst/>
              </a:rPr>
              <a:t>2016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GB" sz="1600" dirty="0" err="1"/>
              <a:t>Cissé</a:t>
            </a:r>
            <a:r>
              <a:rPr lang="en-GB" sz="1600" dirty="0"/>
              <a:t> M, </a:t>
            </a:r>
            <a:r>
              <a:rPr lang="en-GB" sz="1600" dirty="0" err="1"/>
              <a:t>Yalçındağ</a:t>
            </a:r>
            <a:r>
              <a:rPr lang="en-GB" sz="1600" dirty="0"/>
              <a:t> S, </a:t>
            </a:r>
            <a:r>
              <a:rPr lang="en-GB" sz="1600" dirty="0" err="1"/>
              <a:t>Kergosien</a:t>
            </a:r>
            <a:r>
              <a:rPr lang="en-GB" sz="1600" dirty="0"/>
              <a:t> Y, </a:t>
            </a:r>
            <a:r>
              <a:rPr lang="en-GB" sz="1600" dirty="0" err="1"/>
              <a:t>Şahin</a:t>
            </a:r>
            <a:r>
              <a:rPr lang="en-GB" sz="1600" dirty="0"/>
              <a:t> E, </a:t>
            </a:r>
            <a:r>
              <a:rPr lang="en-GB" sz="1600" dirty="0" err="1"/>
              <a:t>Lenté</a:t>
            </a:r>
            <a:r>
              <a:rPr lang="en-GB" sz="1600" dirty="0"/>
              <a:t> C, Matta A. OR problems related to Home Health Care: A review of relevant routing and scheduling problems. Vols. 13–14, Operations Research for Health Care. Elsevier; 2017. p. 1–22. </a:t>
            </a:r>
            <a:endParaRPr lang="en-GB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428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49440" y="531876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Southampton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323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3769" r="5150" b="3505"/>
          <a:stretch/>
        </p:blipFill>
        <p:spPr>
          <a:xfrm>
            <a:off x="3225337" y="1163386"/>
            <a:ext cx="5991497" cy="48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4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641937"/>
              </p:ext>
            </p:extLst>
          </p:nvPr>
        </p:nvGraphicFramePr>
        <p:xfrm>
          <a:off x="1264691" y="1773395"/>
          <a:ext cx="8526869" cy="18090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8579">
                  <a:extLst>
                    <a:ext uri="{9D8B030D-6E8A-4147-A177-3AD203B41FA5}">
                      <a16:colId xmlns:a16="http://schemas.microsoft.com/office/drawing/2014/main" val="4197303052"/>
                    </a:ext>
                  </a:extLst>
                </a:gridCol>
                <a:gridCol w="1139591">
                  <a:extLst>
                    <a:ext uri="{9D8B030D-6E8A-4147-A177-3AD203B41FA5}">
                      <a16:colId xmlns:a16="http://schemas.microsoft.com/office/drawing/2014/main" val="322640620"/>
                    </a:ext>
                  </a:extLst>
                </a:gridCol>
                <a:gridCol w="1669259">
                  <a:extLst>
                    <a:ext uri="{9D8B030D-6E8A-4147-A177-3AD203B41FA5}">
                      <a16:colId xmlns:a16="http://schemas.microsoft.com/office/drawing/2014/main" val="298279158"/>
                    </a:ext>
                  </a:extLst>
                </a:gridCol>
                <a:gridCol w="1576970">
                  <a:extLst>
                    <a:ext uri="{9D8B030D-6E8A-4147-A177-3AD203B41FA5}">
                      <a16:colId xmlns:a16="http://schemas.microsoft.com/office/drawing/2014/main" val="3405661406"/>
                    </a:ext>
                  </a:extLst>
                </a:gridCol>
                <a:gridCol w="1332198">
                  <a:extLst>
                    <a:ext uri="{9D8B030D-6E8A-4147-A177-3AD203B41FA5}">
                      <a16:colId xmlns:a16="http://schemas.microsoft.com/office/drawing/2014/main" val="3368948388"/>
                    </a:ext>
                  </a:extLst>
                </a:gridCol>
                <a:gridCol w="1990272">
                  <a:extLst>
                    <a:ext uri="{9D8B030D-6E8A-4147-A177-3AD203B41FA5}">
                      <a16:colId xmlns:a16="http://schemas.microsoft.com/office/drawing/2014/main" val="2232717328"/>
                    </a:ext>
                  </a:extLst>
                </a:gridCol>
              </a:tblGrid>
              <a:tr h="4370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Service ID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Patient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Address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Time window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Service type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Other considerations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995750"/>
                  </a:ext>
                </a:extLst>
              </a:tr>
              <a:tr h="24144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0001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Ann Patient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Road, Postcode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9am - 11am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Insulin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Cat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5882472"/>
                  </a:ext>
                </a:extLst>
              </a:tr>
              <a:tr h="43702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0002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John Smith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Road, Postcode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8am - 5pm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Other treatment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2 Nurses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4881347"/>
                  </a:ext>
                </a:extLst>
              </a:tr>
              <a:tr h="45211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0003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John Smith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Road, Postcode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8am - 5pm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Insulin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At least 30 min after 0002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482692"/>
                  </a:ext>
                </a:extLst>
              </a:tr>
              <a:tr h="241448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...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...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...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...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...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...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059146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03321"/>
              </p:ext>
            </p:extLst>
          </p:nvPr>
        </p:nvGraphicFramePr>
        <p:xfrm>
          <a:off x="1264692" y="4254600"/>
          <a:ext cx="7286600" cy="18090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8185">
                  <a:extLst>
                    <a:ext uri="{9D8B030D-6E8A-4147-A177-3AD203B41FA5}">
                      <a16:colId xmlns:a16="http://schemas.microsoft.com/office/drawing/2014/main" val="4242239145"/>
                    </a:ext>
                  </a:extLst>
                </a:gridCol>
                <a:gridCol w="2117905">
                  <a:extLst>
                    <a:ext uri="{9D8B030D-6E8A-4147-A177-3AD203B41FA5}">
                      <a16:colId xmlns:a16="http://schemas.microsoft.com/office/drawing/2014/main" val="3673838843"/>
                    </a:ext>
                  </a:extLst>
                </a:gridCol>
                <a:gridCol w="737572">
                  <a:extLst>
                    <a:ext uri="{9D8B030D-6E8A-4147-A177-3AD203B41FA5}">
                      <a16:colId xmlns:a16="http://schemas.microsoft.com/office/drawing/2014/main" val="2525235364"/>
                    </a:ext>
                  </a:extLst>
                </a:gridCol>
                <a:gridCol w="793590">
                  <a:extLst>
                    <a:ext uri="{9D8B030D-6E8A-4147-A177-3AD203B41FA5}">
                      <a16:colId xmlns:a16="http://schemas.microsoft.com/office/drawing/2014/main" val="1738338372"/>
                    </a:ext>
                  </a:extLst>
                </a:gridCol>
                <a:gridCol w="1418776">
                  <a:extLst>
                    <a:ext uri="{9D8B030D-6E8A-4147-A177-3AD203B41FA5}">
                      <a16:colId xmlns:a16="http://schemas.microsoft.com/office/drawing/2014/main" val="910024695"/>
                    </a:ext>
                  </a:extLst>
                </a:gridCol>
                <a:gridCol w="1250572">
                  <a:extLst>
                    <a:ext uri="{9D8B030D-6E8A-4147-A177-3AD203B41FA5}">
                      <a16:colId xmlns:a16="http://schemas.microsoft.com/office/drawing/2014/main" val="445629146"/>
                    </a:ext>
                  </a:extLst>
                </a:gridCol>
              </a:tblGrid>
              <a:tr h="44362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Nurse ID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Skills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Shift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On-call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Starts from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Preferences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50759"/>
                  </a:ext>
                </a:extLst>
              </a:tr>
              <a:tr h="43162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0001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Insulin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Day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Yes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Home (Address)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4359828"/>
                  </a:ext>
                </a:extLst>
              </a:tr>
              <a:tr h="24509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0002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Blood test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Day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Hospital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No cats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6124451"/>
                  </a:ext>
                </a:extLst>
              </a:tr>
              <a:tr h="443621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0003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Blood test, Insuline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Evening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No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Hospital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 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724935"/>
                  </a:ext>
                </a:extLst>
              </a:tr>
              <a:tr h="245094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...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...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...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...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...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...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82979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64690" y="1256790"/>
            <a:ext cx="2170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l-ES" sz="2000" dirty="0"/>
              <a:t>List of services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264690" y="3785156"/>
            <a:ext cx="3178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l-ES" sz="2000" dirty="0"/>
              <a:t>List of available nurses</a:t>
            </a:r>
            <a:endParaRPr lang="en-GB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6103020" y="695429"/>
            <a:ext cx="2071945" cy="1138417"/>
            <a:chOff x="4589110" y="1020133"/>
            <a:chExt cx="1924696" cy="906274"/>
          </a:xfrm>
        </p:grpSpPr>
        <p:grpSp>
          <p:nvGrpSpPr>
            <p:cNvPr id="9" name="Group 8"/>
            <p:cNvGrpSpPr/>
            <p:nvPr/>
          </p:nvGrpSpPr>
          <p:grpSpPr>
            <a:xfrm>
              <a:off x="5348486" y="1387477"/>
              <a:ext cx="515109" cy="538930"/>
              <a:chOff x="5348486" y="1387477"/>
              <a:chExt cx="515109" cy="538930"/>
            </a:xfrm>
          </p:grpSpPr>
          <p:sp>
            <p:nvSpPr>
              <p:cNvPr id="12" name="Right Arrow 11"/>
              <p:cNvSpPr/>
              <p:nvPr/>
            </p:nvSpPr>
            <p:spPr>
              <a:xfrm rot="14254409">
                <a:off x="5182135" y="1553828"/>
                <a:ext cx="538930" cy="20622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3" name="Right Arrow 12"/>
              <p:cNvSpPr/>
              <p:nvPr/>
            </p:nvSpPr>
            <p:spPr>
              <a:xfrm rot="18591846">
                <a:off x="5543925" y="1550760"/>
                <a:ext cx="445296" cy="19404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4589110" y="1020134"/>
              <a:ext cx="862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l-ES" sz="1400" dirty="0"/>
                <a:t>Skills</a:t>
              </a:r>
              <a:br>
                <a:rPr lang="gl-ES" sz="1400" dirty="0"/>
              </a:br>
              <a:r>
                <a:rPr lang="gl-ES" sz="1400" dirty="0"/>
                <a:t>required</a:t>
              </a:r>
              <a:endParaRPr lang="en-GB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51316" y="1020133"/>
              <a:ext cx="862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l-ES" sz="1400" dirty="0"/>
                <a:t>Time</a:t>
              </a:r>
            </a:p>
            <a:p>
              <a:pPr algn="ctr"/>
              <a:r>
                <a:rPr lang="gl-ES" sz="1400" dirty="0"/>
                <a:t>required</a:t>
              </a:r>
              <a:endParaRPr lang="en-GB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35340" y="3676337"/>
            <a:ext cx="3407882" cy="1291465"/>
            <a:chOff x="5834445" y="3329143"/>
            <a:chExt cx="3165690" cy="1028113"/>
          </a:xfrm>
        </p:grpSpPr>
        <p:sp>
          <p:nvSpPr>
            <p:cNvPr id="15" name="Right Arrow 14"/>
            <p:cNvSpPr/>
            <p:nvPr/>
          </p:nvSpPr>
          <p:spPr>
            <a:xfrm rot="2101156">
              <a:off x="6677095" y="3329143"/>
              <a:ext cx="1041660" cy="19945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6" name="Right Arrow 15"/>
            <p:cNvSpPr/>
            <p:nvPr/>
          </p:nvSpPr>
          <p:spPr>
            <a:xfrm rot="20009646">
              <a:off x="5834445" y="4126799"/>
              <a:ext cx="1897216" cy="23045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24328" y="3636233"/>
              <a:ext cx="1475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gl-ES" sz="1400" dirty="0"/>
                <a:t>Incompatibilities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8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definition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9415" y="2204864"/>
            <a:ext cx="10166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gl-ES" sz="2800" dirty="0"/>
              <a:t>Home Health Care Routing &amp; Scheduling Problem (HHCRSP)</a:t>
            </a:r>
            <a:br>
              <a:rPr lang="gl-ES" sz="2800" dirty="0"/>
            </a:br>
            <a:endParaRPr lang="gl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l-ES" sz="2800" dirty="0"/>
              <a:t>Single period scheduling</a:t>
            </a:r>
            <a:br>
              <a:rPr lang="gl-ES" sz="2800" dirty="0"/>
            </a:br>
            <a:endParaRPr lang="gl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l-ES" sz="2800" dirty="0"/>
              <a:t>“Rich” Vehicle Routing Problem</a:t>
            </a:r>
            <a:br>
              <a:rPr lang="gl-ES" sz="2800" dirty="0"/>
            </a:br>
            <a:endParaRPr lang="gl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gl-ES" sz="2800" dirty="0"/>
              <a:t>Many constraints &amp; quality measures</a:t>
            </a:r>
          </a:p>
        </p:txBody>
      </p:sp>
    </p:spTree>
    <p:extLst>
      <p:ext uri="{BB962C8B-B14F-4D97-AF65-F5344CB8AC3E}">
        <p14:creationId xmlns:p14="http://schemas.microsoft.com/office/powerpoint/2010/main" val="1123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8" y="60016"/>
            <a:ext cx="10414973" cy="67379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48618" y="6031148"/>
            <a:ext cx="1887166" cy="76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</a:t>
            </a:r>
            <a:r>
              <a:rPr lang="en-GB" dirty="0" err="1"/>
              <a:t>Cissé</a:t>
            </a:r>
            <a:r>
              <a:rPr lang="en-GB" dirty="0"/>
              <a:t> et al 2017)</a:t>
            </a:r>
          </a:p>
        </p:txBody>
      </p:sp>
    </p:spTree>
    <p:extLst>
      <p:ext uri="{BB962C8B-B14F-4D97-AF65-F5344CB8AC3E}">
        <p14:creationId xmlns:p14="http://schemas.microsoft.com/office/powerpoint/2010/main" val="156273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1892185" y="4010694"/>
            <a:ext cx="8518016" cy="382546"/>
            <a:chOff x="784443" y="917495"/>
            <a:chExt cx="8518016" cy="382546"/>
          </a:xfrm>
        </p:grpSpPr>
        <p:grpSp>
          <p:nvGrpSpPr>
            <p:cNvPr id="89" name="Group 88"/>
            <p:cNvGrpSpPr/>
            <p:nvPr/>
          </p:nvGrpSpPr>
          <p:grpSpPr>
            <a:xfrm>
              <a:off x="784443" y="923500"/>
              <a:ext cx="1419670" cy="373856"/>
              <a:chOff x="784443" y="923500"/>
              <a:chExt cx="1419670" cy="373856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2204113" y="924319"/>
              <a:ext cx="1419670" cy="373856"/>
              <a:chOff x="784443" y="923500"/>
              <a:chExt cx="1419670" cy="373856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3623782" y="926185"/>
              <a:ext cx="1419670" cy="373856"/>
              <a:chOff x="784443" y="923500"/>
              <a:chExt cx="1419670" cy="373856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/>
            <p:cNvGrpSpPr/>
            <p:nvPr/>
          </p:nvGrpSpPr>
          <p:grpSpPr>
            <a:xfrm>
              <a:off x="5043451" y="923500"/>
              <a:ext cx="1419670" cy="373856"/>
              <a:chOff x="784443" y="923500"/>
              <a:chExt cx="1419670" cy="373856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463119" y="923500"/>
              <a:ext cx="1419670" cy="373856"/>
              <a:chOff x="784443" y="923500"/>
              <a:chExt cx="1419670" cy="373856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7882789" y="917495"/>
              <a:ext cx="1419670" cy="373856"/>
              <a:chOff x="784443" y="923500"/>
              <a:chExt cx="1419670" cy="373856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9302459" y="924319"/>
              <a:ext cx="0" cy="3738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1892186" y="2155937"/>
            <a:ext cx="8518016" cy="382546"/>
            <a:chOff x="784443" y="917495"/>
            <a:chExt cx="8518016" cy="382546"/>
          </a:xfrm>
        </p:grpSpPr>
        <p:grpSp>
          <p:nvGrpSpPr>
            <p:cNvPr id="66" name="Group 65"/>
            <p:cNvGrpSpPr/>
            <p:nvPr/>
          </p:nvGrpSpPr>
          <p:grpSpPr>
            <a:xfrm>
              <a:off x="784443" y="923500"/>
              <a:ext cx="1419670" cy="373856"/>
              <a:chOff x="784443" y="923500"/>
              <a:chExt cx="1419670" cy="373856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>
              <a:off x="2204113" y="924319"/>
              <a:ext cx="1419670" cy="373856"/>
              <a:chOff x="784443" y="923500"/>
              <a:chExt cx="1419670" cy="373856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3623782" y="926185"/>
              <a:ext cx="1419670" cy="373856"/>
              <a:chOff x="784443" y="923500"/>
              <a:chExt cx="1419670" cy="373856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5043451" y="923500"/>
              <a:ext cx="1419670" cy="373856"/>
              <a:chOff x="784443" y="923500"/>
              <a:chExt cx="1419670" cy="373856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6463119" y="923500"/>
              <a:ext cx="1419670" cy="373856"/>
              <a:chOff x="784443" y="923500"/>
              <a:chExt cx="1419670" cy="373856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/>
            <p:cNvGrpSpPr/>
            <p:nvPr/>
          </p:nvGrpSpPr>
          <p:grpSpPr>
            <a:xfrm>
              <a:off x="7882789" y="917495"/>
              <a:ext cx="1419670" cy="373856"/>
              <a:chOff x="784443" y="923500"/>
              <a:chExt cx="1419670" cy="373856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784443" y="923500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784444" y="1110428"/>
                <a:ext cx="14196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Connector 71"/>
            <p:cNvCxnSpPr/>
            <p:nvPr/>
          </p:nvCxnSpPr>
          <p:spPr>
            <a:xfrm>
              <a:off x="9302459" y="924319"/>
              <a:ext cx="0" cy="37385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1449997" y="273525"/>
            <a:ext cx="9343255" cy="835732"/>
            <a:chOff x="1350824" y="334655"/>
            <a:chExt cx="9343255" cy="835732"/>
          </a:xfrm>
        </p:grpSpPr>
        <p:grpSp>
          <p:nvGrpSpPr>
            <p:cNvPr id="47" name="Group 46"/>
            <p:cNvGrpSpPr/>
            <p:nvPr/>
          </p:nvGrpSpPr>
          <p:grpSpPr>
            <a:xfrm>
              <a:off x="1794377" y="787841"/>
              <a:ext cx="8518016" cy="382546"/>
              <a:chOff x="784443" y="917495"/>
              <a:chExt cx="8518016" cy="382546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84443" y="923500"/>
                <a:ext cx="1419670" cy="373856"/>
                <a:chOff x="784443" y="923500"/>
                <a:chExt cx="1419670" cy="373856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>
                  <a:off x="784443" y="923500"/>
                  <a:ext cx="0" cy="37385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flipH="1">
                  <a:off x="784444" y="1110428"/>
                  <a:ext cx="141966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2204113" y="924319"/>
                <a:ext cx="1419670" cy="373856"/>
                <a:chOff x="784443" y="923500"/>
                <a:chExt cx="1419670" cy="373856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84443" y="923500"/>
                  <a:ext cx="0" cy="37385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H="1">
                  <a:off x="784444" y="1110428"/>
                  <a:ext cx="141966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3623782" y="926185"/>
                <a:ext cx="1419670" cy="373856"/>
                <a:chOff x="784443" y="923500"/>
                <a:chExt cx="1419670" cy="373856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784443" y="923500"/>
                  <a:ext cx="0" cy="37385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784444" y="1110428"/>
                  <a:ext cx="141966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/>
              <p:cNvGrpSpPr/>
              <p:nvPr/>
            </p:nvGrpSpPr>
            <p:grpSpPr>
              <a:xfrm>
                <a:off x="5043451" y="923500"/>
                <a:ext cx="1419670" cy="373856"/>
                <a:chOff x="784443" y="923500"/>
                <a:chExt cx="1419670" cy="373856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784443" y="923500"/>
                  <a:ext cx="0" cy="37385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H="1">
                  <a:off x="784444" y="1110428"/>
                  <a:ext cx="141966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6463119" y="923500"/>
                <a:ext cx="1419670" cy="373856"/>
                <a:chOff x="784443" y="923500"/>
                <a:chExt cx="1419670" cy="373856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84443" y="923500"/>
                  <a:ext cx="0" cy="37385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784444" y="1110428"/>
                  <a:ext cx="141966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7882789" y="917495"/>
                <a:ext cx="1419670" cy="373856"/>
                <a:chOff x="784443" y="923500"/>
                <a:chExt cx="1419670" cy="373856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784443" y="923500"/>
                  <a:ext cx="0" cy="373856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784444" y="1110428"/>
                  <a:ext cx="1419669" cy="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/>
              <p:cNvCxnSpPr/>
              <p:nvPr/>
            </p:nvCxnSpPr>
            <p:spPr>
              <a:xfrm>
                <a:off x="9302459" y="924319"/>
                <a:ext cx="0" cy="3738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1350824" y="335374"/>
              <a:ext cx="887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9 AM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90163" y="334655"/>
              <a:ext cx="887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11 AM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091367" y="334655"/>
              <a:ext cx="763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1 PM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9930707" y="334655"/>
              <a:ext cx="763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3 PM</a:t>
              </a: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5" y="631934"/>
            <a:ext cx="529763" cy="529763"/>
          </a:xfrm>
          <a:prstGeom prst="rect">
            <a:avLst/>
          </a:prstGeom>
        </p:spPr>
      </p:pic>
      <p:grpSp>
        <p:nvGrpSpPr>
          <p:cNvPr id="122" name="Group 121"/>
          <p:cNvGrpSpPr/>
          <p:nvPr/>
        </p:nvGrpSpPr>
        <p:grpSpPr>
          <a:xfrm>
            <a:off x="3214347" y="1256843"/>
            <a:ext cx="6301509" cy="478988"/>
            <a:chOff x="3214347" y="1256843"/>
            <a:chExt cx="6541665" cy="478988"/>
          </a:xfrm>
        </p:grpSpPr>
        <p:sp>
          <p:nvSpPr>
            <p:cNvPr id="54" name="Rectangle 53"/>
            <p:cNvSpPr/>
            <p:nvPr/>
          </p:nvSpPr>
          <p:spPr>
            <a:xfrm>
              <a:off x="3214347" y="1256843"/>
              <a:ext cx="2839038" cy="477671"/>
            </a:xfrm>
            <a:prstGeom prst="rect">
              <a:avLst/>
            </a:prstGeom>
            <a:solidFill>
              <a:srgbClr val="000099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2">
                      <a:lumMod val="50000"/>
                    </a:schemeClr>
                  </a:solidFill>
                </a:rPr>
                <a:t>Time window Job 1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70861" y="1258160"/>
              <a:ext cx="2185151" cy="477671"/>
            </a:xfrm>
            <a:prstGeom prst="rect">
              <a:avLst/>
            </a:prstGeom>
            <a:solidFill>
              <a:schemeClr val="accent2">
                <a:lumMod val="50000"/>
                <a:alpha val="4902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2">
                      <a:lumMod val="50000"/>
                    </a:schemeClr>
                  </a:solidFill>
                </a:rPr>
                <a:t>Time window Job 3</a:t>
              </a:r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6506336" y="2169151"/>
            <a:ext cx="1064525" cy="388961"/>
          </a:xfrm>
          <a:prstGeom prst="roundRect">
            <a:avLst/>
          </a:prstGeom>
          <a:solidFill>
            <a:srgbClr val="00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JOB 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70185" y="2169151"/>
            <a:ext cx="90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Nurse 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70184" y="4002928"/>
            <a:ext cx="90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Nurse 2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H="1">
            <a:off x="4275618" y="2520502"/>
            <a:ext cx="10237" cy="17008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3734756" y="2148490"/>
            <a:ext cx="1064525" cy="3889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JOB 2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225402" y="4017518"/>
            <a:ext cx="1064525" cy="3889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JOB 2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5823115" y="2053988"/>
            <a:ext cx="1037913" cy="902818"/>
            <a:chOff x="5823115" y="2053988"/>
            <a:chExt cx="1037913" cy="902818"/>
          </a:xfrm>
        </p:grpSpPr>
        <p:sp>
          <p:nvSpPr>
            <p:cNvPr id="85" name="Rectangle 84"/>
            <p:cNvSpPr/>
            <p:nvPr/>
          </p:nvSpPr>
          <p:spPr>
            <a:xfrm>
              <a:off x="6053385" y="2053988"/>
              <a:ext cx="452949" cy="566382"/>
            </a:xfrm>
            <a:prstGeom prst="rect">
              <a:avLst/>
            </a:prstGeom>
            <a:solidFill>
              <a:srgbClr val="FF0000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823115" y="2587474"/>
              <a:ext cx="1037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tardiness</a:t>
              </a:r>
            </a:p>
          </p:txBody>
        </p:sp>
      </p:grpSp>
      <p:sp>
        <p:nvSpPr>
          <p:cNvPr id="115" name="Rounded Rectangle 114"/>
          <p:cNvSpPr/>
          <p:nvPr/>
        </p:nvSpPr>
        <p:spPr>
          <a:xfrm>
            <a:off x="3732653" y="4010694"/>
            <a:ext cx="1064525" cy="3889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JOB 2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2207337" y="3965842"/>
            <a:ext cx="1525316" cy="901462"/>
            <a:chOff x="2207337" y="3965842"/>
            <a:chExt cx="1525316" cy="901462"/>
          </a:xfrm>
        </p:grpSpPr>
        <p:sp>
          <p:nvSpPr>
            <p:cNvPr id="116" name="Rectangle 115"/>
            <p:cNvSpPr/>
            <p:nvPr/>
          </p:nvSpPr>
          <p:spPr>
            <a:xfrm>
              <a:off x="2207337" y="3965842"/>
              <a:ext cx="1525316" cy="531734"/>
            </a:xfrm>
            <a:prstGeom prst="rect">
              <a:avLst/>
            </a:prstGeom>
            <a:solidFill>
              <a:srgbClr val="FC7428">
                <a:alpha val="4745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302077" y="4497972"/>
              <a:ext cx="1353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waiting time</a:t>
              </a:r>
            </a:p>
          </p:txBody>
        </p:sp>
      </p:grpSp>
      <p:sp>
        <p:nvSpPr>
          <p:cNvPr id="118" name="Rounded Rectangle 117"/>
          <p:cNvSpPr/>
          <p:nvPr/>
        </p:nvSpPr>
        <p:spPr>
          <a:xfrm>
            <a:off x="7838425" y="4010694"/>
            <a:ext cx="1064525" cy="38896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JOB 3</a:t>
            </a:r>
          </a:p>
        </p:txBody>
      </p:sp>
      <p:grpSp>
        <p:nvGrpSpPr>
          <p:cNvPr id="132" name="Group 131"/>
          <p:cNvGrpSpPr/>
          <p:nvPr/>
        </p:nvGrpSpPr>
        <p:grpSpPr>
          <a:xfrm>
            <a:off x="10028540" y="3937049"/>
            <a:ext cx="1529424" cy="1121053"/>
            <a:chOff x="7570862" y="3959018"/>
            <a:chExt cx="1529424" cy="1121053"/>
          </a:xfrm>
        </p:grpSpPr>
        <p:sp>
          <p:nvSpPr>
            <p:cNvPr id="120" name="Rectangle 119"/>
            <p:cNvSpPr/>
            <p:nvPr/>
          </p:nvSpPr>
          <p:spPr>
            <a:xfrm>
              <a:off x="7570862" y="3959018"/>
              <a:ext cx="1529424" cy="538557"/>
            </a:xfrm>
            <a:prstGeom prst="rect">
              <a:avLst/>
            </a:prstGeom>
            <a:solidFill>
              <a:srgbClr val="000099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627688" y="4433740"/>
              <a:ext cx="14157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Dependency </a:t>
              </a:r>
            </a:p>
            <a:p>
              <a:pPr algn="ctr"/>
              <a:r>
                <a:rPr lang="en-GB" dirty="0"/>
                <a:t>Job 1</a:t>
              </a:r>
            </a:p>
          </p:txBody>
        </p:sp>
      </p:grpSp>
      <p:sp>
        <p:nvSpPr>
          <p:cNvPr id="124" name="Rounded Rectangle 123"/>
          <p:cNvSpPr/>
          <p:nvPr/>
        </p:nvSpPr>
        <p:spPr>
          <a:xfrm>
            <a:off x="610769" y="5048033"/>
            <a:ext cx="1064525" cy="388961"/>
          </a:xfrm>
          <a:prstGeom prst="roundRect">
            <a:avLst/>
          </a:prstGeom>
          <a:solidFill>
            <a:srgbClr val="0000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JOB 1</a:t>
            </a:r>
          </a:p>
        </p:txBody>
      </p:sp>
      <p:sp>
        <p:nvSpPr>
          <p:cNvPr id="125" name="Rounded Rectangle 124"/>
          <p:cNvSpPr/>
          <p:nvPr/>
        </p:nvSpPr>
        <p:spPr>
          <a:xfrm>
            <a:off x="610769" y="5544857"/>
            <a:ext cx="1064525" cy="3889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JOB 2</a:t>
            </a:r>
          </a:p>
        </p:txBody>
      </p:sp>
      <p:sp>
        <p:nvSpPr>
          <p:cNvPr id="126" name="Rounded Rectangle 125"/>
          <p:cNvSpPr/>
          <p:nvPr/>
        </p:nvSpPr>
        <p:spPr>
          <a:xfrm>
            <a:off x="591346" y="6041681"/>
            <a:ext cx="1064525" cy="38896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JOB 3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790013" y="5048578"/>
            <a:ext cx="145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window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790013" y="5544857"/>
            <a:ext cx="157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Double service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790013" y="6043828"/>
            <a:ext cx="353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window, dependency on Job 1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10029880" y="4013676"/>
            <a:ext cx="1064525" cy="38896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JOB 3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9238185" y="3627838"/>
            <a:ext cx="1037913" cy="881131"/>
            <a:chOff x="5760902" y="1739239"/>
            <a:chExt cx="1037913" cy="881131"/>
          </a:xfrm>
        </p:grpSpPr>
        <p:sp>
          <p:nvSpPr>
            <p:cNvPr id="134" name="Rectangle 133"/>
            <p:cNvSpPr/>
            <p:nvPr/>
          </p:nvSpPr>
          <p:spPr>
            <a:xfrm>
              <a:off x="6053385" y="2053988"/>
              <a:ext cx="499211" cy="566382"/>
            </a:xfrm>
            <a:prstGeom prst="rect">
              <a:avLst/>
            </a:prstGeom>
            <a:solidFill>
              <a:srgbClr val="FF0000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760902" y="1739239"/>
              <a:ext cx="1037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tardiness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247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86" grpId="0" animBg="1"/>
      <p:bldP spid="87" grpId="0" animBg="1"/>
      <p:bldP spid="115" grpId="0" animBg="1"/>
      <p:bldP spid="118" grpId="0" animBg="1"/>
      <p:bldP spid="1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 err="1"/>
                  <a:t>Mankowska</a:t>
                </a:r>
                <a:r>
                  <a:rPr lang="es-ES" dirty="0"/>
                  <a:t> et al (2014)</a:t>
                </a:r>
              </a:p>
              <a:p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𝑡𝑟𝑎𝑣𝑒𝑙</m:t>
                        </m:r>
                      </m:num>
                      <m:den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𝑇𝑎𝑟𝑑𝑖𝑛𝑒𝑠𝑠</m:t>
                        </m:r>
                      </m:num>
                      <m:den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s-ES" sz="32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𝑀𝑎𝑥𝑖𝑚𝑢𝑚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𝑡𝑎𝑟𝑑𝑖𝑛𝑒𝑠𝑠</m:t>
                        </m:r>
                      </m:num>
                      <m:den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br>
                  <a:rPr lang="es-ES" sz="3200" dirty="0"/>
                </a:br>
                <a:endParaRPr lang="es-ES" sz="3200" dirty="0"/>
              </a:p>
              <a:p>
                <a:r>
                  <a:rPr lang="en-GB" dirty="0" err="1"/>
                  <a:t>Haddadene</a:t>
                </a:r>
                <a:r>
                  <a:rPr lang="en-GB" dirty="0"/>
                  <a:t> et al (2016</a:t>
                </a:r>
                <a:r>
                  <a:rPr lang="es-E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𝑡𝑟𝑎𝑣𝑒𝑙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𝑇𝑜𝑡𝑎𝑙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𝑝𝑟𝑒𝑓𝑒𝑟𝑒𝑛𝑐𝑒𝑠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46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Schedule quality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8185"/>
            <a:ext cx="10515600" cy="4351338"/>
          </a:xfrm>
        </p:spPr>
        <p:txBody>
          <a:bodyPr/>
          <a:lstStyle/>
          <a:p>
            <a:pPr lvl="1"/>
            <a:r>
              <a:rPr lang="en-GB" sz="3200" dirty="0"/>
              <a:t>Tardiness</a:t>
            </a:r>
          </a:p>
          <a:p>
            <a:pPr lvl="1"/>
            <a:r>
              <a:rPr lang="en-GB" sz="3200" dirty="0"/>
              <a:t>Total time</a:t>
            </a:r>
          </a:p>
          <a:p>
            <a:pPr lvl="1"/>
            <a:r>
              <a:rPr lang="en-GB" sz="3200" dirty="0"/>
              <a:t>Travel time</a:t>
            </a:r>
          </a:p>
          <a:p>
            <a:pPr lvl="1"/>
            <a:r>
              <a:rPr lang="en-GB" sz="3200" dirty="0"/>
              <a:t>Preference score</a:t>
            </a:r>
          </a:p>
          <a:p>
            <a:pPr lvl="1"/>
            <a:r>
              <a:rPr lang="en-GB" sz="3200" dirty="0"/>
              <a:t>Workload balance</a:t>
            </a:r>
          </a:p>
          <a:p>
            <a:pPr lvl="1"/>
            <a:r>
              <a:rPr lang="en-GB" sz="3200" dirty="0"/>
              <a:t>“Fairness” of solutions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65225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1b4a724c-8e09-4767-801d-d5689fb912d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1080</TotalTime>
  <Words>867</Words>
  <Application>Microsoft Office PowerPoint</Application>
  <PresentationFormat>Widescreen</PresentationFormat>
  <Paragraphs>478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Cambria Math</vt:lpstr>
      <vt:lpstr>Tw Cen MT</vt:lpstr>
      <vt:lpstr>Tw Cen MT Condensed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Problem definition</vt:lpstr>
      <vt:lpstr>PowerPoint Presentation</vt:lpstr>
      <vt:lpstr>PowerPoint Presentation</vt:lpstr>
      <vt:lpstr>Objective functions</vt:lpstr>
      <vt:lpstr>Schedule quality measures</vt:lpstr>
      <vt:lpstr>Currently used method</vt:lpstr>
      <vt:lpstr>Our approach</vt:lpstr>
      <vt:lpstr>Methodology</vt:lpstr>
      <vt:lpstr>Randomised Constructive</vt:lpstr>
      <vt:lpstr>Local Search</vt:lpstr>
      <vt:lpstr>Preliminary computational results</vt:lpstr>
      <vt:lpstr>PowerPoint Presentation</vt:lpstr>
      <vt:lpstr>Questions?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3: Routing in Community Nursing</dc:title>
  <dc:creator>Lamas Fernandez C.</dc:creator>
  <cp:lastModifiedBy>Carlos Lamas Fernandez</cp:lastModifiedBy>
  <cp:revision>52</cp:revision>
  <dcterms:created xsi:type="dcterms:W3CDTF">2019-06-18T10:52:18Z</dcterms:created>
  <dcterms:modified xsi:type="dcterms:W3CDTF">2020-11-03T10:03:41Z</dcterms:modified>
</cp:coreProperties>
</file>